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1" r:id="rId6"/>
    <p:sldId id="262" r:id="rId7"/>
    <p:sldId id="264"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heme" Target="theme/theme1.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viewProps" Target="viewProps.xml" /><Relationship Id="rId5" Type="http://schemas.openxmlformats.org/officeDocument/2006/relationships/slide" Target="slides/slide4.xml" /><Relationship Id="rId10"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GB"/>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7/25/2022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7/25/2022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GB"/>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7/25/2022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7/25/2022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7/25/2022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GB"/>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7/25/2022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7/25/2022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GB"/>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7/25/2022</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7/25/2022</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7/25/2022</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hyperlink" Target="https://exploremoreandlearn.com/2022/02/syllabification-and-rules-with-examples/" TargetMode="Externa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85FD-83D0-BE43-B594-120173E3F6B1}"/>
              </a:ext>
            </a:extLst>
          </p:cNvPr>
          <p:cNvSpPr>
            <a:spLocks noGrp="1"/>
          </p:cNvSpPr>
          <p:nvPr>
            <p:ph type="ctrTitle"/>
          </p:nvPr>
        </p:nvSpPr>
        <p:spPr/>
        <p:txBody>
          <a:bodyPr/>
          <a:lstStyle/>
          <a:p>
            <a:r>
              <a:rPr lang="en-GB"/>
              <a:t>V8wel and Consonants </a:t>
            </a:r>
            <a:endParaRPr lang="en-US"/>
          </a:p>
        </p:txBody>
      </p:sp>
      <p:sp>
        <p:nvSpPr>
          <p:cNvPr id="3" name="Subtitle 2">
            <a:extLst>
              <a:ext uri="{FF2B5EF4-FFF2-40B4-BE49-F238E27FC236}">
                <a16:creationId xmlns:a16="http://schemas.microsoft.com/office/drawing/2014/main" id="{93807219-7544-E540-ACA8-517631C414FD}"/>
              </a:ext>
            </a:extLst>
          </p:cNvPr>
          <p:cNvSpPr>
            <a:spLocks noGrp="1"/>
          </p:cNvSpPr>
          <p:nvPr>
            <p:ph type="subTitle" idx="1"/>
          </p:nvPr>
        </p:nvSpPr>
        <p:spPr>
          <a:xfrm>
            <a:off x="3641741" y="5316950"/>
            <a:ext cx="6801612" cy="1239894"/>
          </a:xfrm>
        </p:spPr>
        <p:txBody>
          <a:bodyPr/>
          <a:lstStyle/>
          <a:p>
            <a:r>
              <a:rPr lang="en-GB"/>
              <a:t>MA II SEM PAPER VIII </a:t>
            </a:r>
          </a:p>
          <a:p>
            <a:r>
              <a:rPr lang="en-GB"/>
              <a:t>GOVERNMENT DEGREE COLLEGE PAONTA SAHIB </a:t>
            </a:r>
            <a:endParaRPr lang="en-US"/>
          </a:p>
        </p:txBody>
      </p:sp>
    </p:spTree>
    <p:extLst>
      <p:ext uri="{BB962C8B-B14F-4D97-AF65-F5344CB8AC3E}">
        <p14:creationId xmlns:p14="http://schemas.microsoft.com/office/powerpoint/2010/main" val="1084769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A5B78-2FA0-B849-9402-3FEF0C1E652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E7B510C-2C8B-8940-9914-50F54A51F49B}"/>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B50D9365-A2FB-FB47-A6AB-3AFFBD03B546}"/>
              </a:ext>
            </a:extLst>
          </p:cNvPr>
          <p:cNvSpPr txBox="1"/>
          <p:nvPr/>
        </p:nvSpPr>
        <p:spPr>
          <a:xfrm>
            <a:off x="3046512" y="2274838"/>
            <a:ext cx="6098976" cy="2308324"/>
          </a:xfrm>
          <a:prstGeom prst="rect">
            <a:avLst/>
          </a:prstGeom>
          <a:noFill/>
        </p:spPr>
        <p:txBody>
          <a:bodyPr wrap="square">
            <a:spAutoFit/>
          </a:bodyPr>
          <a:lstStyle/>
          <a:p>
            <a:br>
              <a:rPr lang="en-GB"/>
            </a:br>
            <a:r>
              <a:rPr lang="en-GB" b="1" i="0">
                <a:solidFill>
                  <a:srgbClr val="000000"/>
                </a:solidFill>
                <a:effectLst/>
                <a:latin typeface="Arial" panose="020B0604020202020204" pitchFamily="34" charset="0"/>
              </a:rPr>
              <a:t>1</a:t>
            </a:r>
            <a:br>
              <a:rPr lang="en-GB"/>
            </a:br>
            <a:r>
              <a:rPr lang="en-GB" b="0" i="0">
                <a:solidFill>
                  <a:srgbClr val="000000"/>
                </a:solidFill>
                <a:effectLst/>
                <a:latin typeface="Arial" panose="020B0604020202020204" pitchFamily="34" charset="0"/>
              </a:rPr>
              <a:t>ENGLISH VOWEL AND CONSONANT SOUNDS TRANSCRIPTION </a:t>
            </a:r>
            <a:br>
              <a:rPr lang="en-GB"/>
            </a:br>
            <a:r>
              <a:rPr lang="en-GB" b="1" i="0">
                <a:solidFill>
                  <a:srgbClr val="000000"/>
                </a:solidFill>
                <a:effectLst/>
                <a:latin typeface="Arial" panose="020B0604020202020204" pitchFamily="34" charset="0"/>
              </a:rPr>
              <a:t>2</a:t>
            </a:r>
            <a:br>
              <a:rPr lang="en-GB"/>
            </a:br>
            <a:r>
              <a:rPr lang="en-GB" b="0" i="0">
                <a:solidFill>
                  <a:srgbClr val="000000"/>
                </a:solidFill>
                <a:effectLst/>
                <a:latin typeface="Arial" panose="020B0604020202020204" pitchFamily="34" charset="0"/>
              </a:rPr>
              <a:t>There are about 20 vowels and 44 consonants in </a:t>
            </a:r>
            <a:br>
              <a:rPr lang="en-GB"/>
            </a:br>
            <a:r>
              <a:rPr lang="en-GB" b="0" i="0">
                <a:solidFill>
                  <a:srgbClr val="000000"/>
                </a:solidFill>
                <a:effectLst/>
                <a:latin typeface="Arial" panose="020B0604020202020204" pitchFamily="34" charset="0"/>
              </a:rPr>
              <a:t>English language.Some of them are very difficult </a:t>
            </a:r>
            <a:br>
              <a:rPr lang="en-GB"/>
            </a:br>
            <a:r>
              <a:rPr lang="en-GB" b="0" i="0">
                <a:solidFill>
                  <a:srgbClr val="000000"/>
                </a:solidFill>
                <a:effectLst/>
                <a:latin typeface="Arial" panose="020B0604020202020204" pitchFamily="34" charset="0"/>
              </a:rPr>
              <a:t>to pronounce.</a:t>
            </a:r>
            <a:endParaRPr lang="en-US"/>
          </a:p>
        </p:txBody>
      </p:sp>
    </p:spTree>
    <p:extLst>
      <p:ext uri="{BB962C8B-B14F-4D97-AF65-F5344CB8AC3E}">
        <p14:creationId xmlns:p14="http://schemas.microsoft.com/office/powerpoint/2010/main" val="3486772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399CB-474C-F64B-826E-05DAF0115A1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EBAE55D-246A-FA43-81F9-F905A1684DA6}"/>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8A5C0900-1058-4E48-AB9E-EE120D577155}"/>
              </a:ext>
            </a:extLst>
          </p:cNvPr>
          <p:cNvSpPr txBox="1"/>
          <p:nvPr/>
        </p:nvSpPr>
        <p:spPr>
          <a:xfrm>
            <a:off x="3046512" y="1582340"/>
            <a:ext cx="6098976" cy="3693319"/>
          </a:xfrm>
          <a:prstGeom prst="rect">
            <a:avLst/>
          </a:prstGeom>
          <a:noFill/>
        </p:spPr>
        <p:txBody>
          <a:bodyPr wrap="square">
            <a:spAutoFit/>
          </a:bodyPr>
          <a:lstStyle/>
          <a:p>
            <a:pPr algn="l">
              <a:buFont typeface="Arial" panose="020B0604020202020204" pitchFamily="34" charset="0"/>
              <a:buChar char="•"/>
            </a:pPr>
            <a:br>
              <a:rPr lang="en-GB"/>
            </a:br>
            <a:r>
              <a:rPr lang="en-GB" b="0" i="0">
                <a:solidFill>
                  <a:srgbClr val="000000"/>
                </a:solidFill>
                <a:effectLst/>
                <a:latin typeface="Arial" panose="020B0604020202020204" pitchFamily="34" charset="0"/>
              </a:rPr>
              <a:t>SINGLE VOWELSPIT</a:t>
            </a:r>
          </a:p>
          <a:p>
            <a:pPr algn="l">
              <a:buFont typeface="Arial" panose="020B0604020202020204" pitchFamily="34" charset="0"/>
              <a:buChar char="•"/>
            </a:pP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GOOD</a:t>
            </a:r>
          </a:p>
          <a:p>
            <a:pPr algn="l">
              <a:buFont typeface="Arial" panose="020B0604020202020204" pitchFamily="34" charset="0"/>
              <a:buChar char="•"/>
            </a:pPr>
            <a:r>
              <a:rPr lang="en-GB" b="0" i="0">
                <a:solidFill>
                  <a:srgbClr val="000000"/>
                </a:solidFill>
                <a:effectLst/>
                <a:latin typeface="Arial" panose="020B0604020202020204" pitchFamily="34" charset="0"/>
              </a:rPr>
              <a:t>PET</a:t>
            </a:r>
          </a:p>
          <a:p>
            <a:pPr algn="l">
              <a:buFont typeface="Arial" panose="020B0604020202020204" pitchFamily="34" charset="0"/>
              <a:buChar char="•"/>
            </a:pP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GIRL</a:t>
            </a:r>
          </a:p>
          <a:p>
            <a:pPr algn="l">
              <a:buFont typeface="Arial" panose="020B0604020202020204" pitchFamily="34" charset="0"/>
              <a:buChar char="•"/>
            </a:pPr>
            <a:r>
              <a:rPr lang="en-GB" b="0" i="0">
                <a:solidFill>
                  <a:srgbClr val="000000"/>
                </a:solidFill>
                <a:effectLst/>
                <a:latin typeface="Arial" panose="020B0604020202020204" pitchFamily="34" charset="0"/>
              </a:rPr>
              <a:t>PAT</a:t>
            </a:r>
          </a:p>
          <a:p>
            <a:pPr algn="l">
              <a:buFont typeface="Arial" panose="020B0604020202020204" pitchFamily="34" charset="0"/>
              <a:buChar char="•"/>
            </a:pP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MEAT</a:t>
            </a:r>
          </a:p>
          <a:p>
            <a:pPr algn="l">
              <a:buFont typeface="Arial" panose="020B0604020202020204" pitchFamily="34" charset="0"/>
              <a:buChar char="•"/>
            </a:pPr>
            <a:r>
              <a:rPr lang="en-GB" b="0" i="0">
                <a:solidFill>
                  <a:srgbClr val="000000"/>
                </a:solidFill>
                <a:effectLst/>
                <a:latin typeface="Arial" panose="020B0604020202020204" pitchFamily="34" charset="0"/>
              </a:rPr>
              <a:t>POT</a:t>
            </a:r>
          </a:p>
          <a:p>
            <a:pPr algn="l">
              <a:buFont typeface="Arial" panose="020B0604020202020204" pitchFamily="34" charset="0"/>
              <a:buChar char="•"/>
            </a:pP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CAR</a:t>
            </a:r>
          </a:p>
        </p:txBody>
      </p:sp>
    </p:spTree>
    <p:extLst>
      <p:ext uri="{BB962C8B-B14F-4D97-AF65-F5344CB8AC3E}">
        <p14:creationId xmlns:p14="http://schemas.microsoft.com/office/powerpoint/2010/main" val="1959326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F6C90-2F05-D84F-AF42-165494BAFE3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C812712-5F40-3F46-9090-13147180156B}"/>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14431F20-C3FC-2C44-B6CE-239AD0965BDB}"/>
              </a:ext>
            </a:extLst>
          </p:cNvPr>
          <p:cNvSpPr txBox="1"/>
          <p:nvPr/>
        </p:nvSpPr>
        <p:spPr>
          <a:xfrm>
            <a:off x="3046512" y="2274838"/>
            <a:ext cx="6098976" cy="2308324"/>
          </a:xfrm>
          <a:prstGeom prst="rect">
            <a:avLst/>
          </a:prstGeom>
          <a:noFill/>
        </p:spPr>
        <p:txBody>
          <a:bodyPr wrap="square">
            <a:spAutoFit/>
          </a:bodyPr>
          <a:lstStyle/>
          <a:p>
            <a:pPr algn="l">
              <a:buFont typeface="Arial" panose="020B0604020202020204" pitchFamily="34" charset="0"/>
              <a:buChar char="•"/>
            </a:pPr>
            <a:r>
              <a:rPr lang="en-GB" b="0" i="0">
                <a:solidFill>
                  <a:srgbClr val="000000"/>
                </a:solidFill>
                <a:effectLst/>
                <a:latin typeface="Arial" panose="020B0604020202020204" pitchFamily="34" charset="0"/>
              </a:rPr>
              <a:t>DOUBLE VOWELSDAY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BEAR</a:t>
            </a:r>
          </a:p>
          <a:p>
            <a:pPr algn="l">
              <a:buFont typeface="Arial" panose="020B0604020202020204" pitchFamily="34" charset="0"/>
              <a:buChar char="•"/>
            </a:pPr>
            <a:r>
              <a:rPr lang="en-GB" b="0" i="0">
                <a:solidFill>
                  <a:srgbClr val="000000"/>
                </a:solidFill>
                <a:effectLst/>
                <a:latin typeface="Arial" panose="020B0604020202020204" pitchFamily="34" charset="0"/>
              </a:rPr>
              <a:t>SKY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TOUR</a:t>
            </a:r>
          </a:p>
          <a:p>
            <a:pPr algn="l">
              <a:buFont typeface="Arial" panose="020B0604020202020204" pitchFamily="34" charset="0"/>
              <a:buChar char="•"/>
            </a:pPr>
            <a:r>
              <a:rPr lang="en-GB" b="0" i="0">
                <a:solidFill>
                  <a:srgbClr val="000000"/>
                </a:solidFill>
                <a:effectLst/>
                <a:latin typeface="Arial" panose="020B0604020202020204" pitchFamily="34" charset="0"/>
              </a:rPr>
              <a:t>BOY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GO</a:t>
            </a:r>
          </a:p>
          <a:p>
            <a:pPr algn="l">
              <a:buFont typeface="Arial" panose="020B0604020202020204" pitchFamily="34" charset="0"/>
              <a:buChar char="•"/>
            </a:pPr>
            <a:r>
              <a:rPr lang="en-GB" b="0" i="0">
                <a:solidFill>
                  <a:srgbClr val="000000"/>
                </a:solidFill>
                <a:effectLst/>
                <a:latin typeface="Arial" panose="020B0604020202020204" pitchFamily="34" charset="0"/>
              </a:rPr>
              <a:t>BEER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COW</a:t>
            </a:r>
          </a:p>
        </p:txBody>
      </p:sp>
    </p:spTree>
    <p:extLst>
      <p:ext uri="{BB962C8B-B14F-4D97-AF65-F5344CB8AC3E}">
        <p14:creationId xmlns:p14="http://schemas.microsoft.com/office/powerpoint/2010/main" val="2980900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0C89-4BB1-BB4A-BE05-20E7AC372E7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A3C61A1-2D37-CB4E-8ACD-6F332A9E473F}"/>
              </a:ext>
            </a:extLst>
          </p:cNvPr>
          <p:cNvSpPr>
            <a:spLocks noGrp="1"/>
          </p:cNvSpPr>
          <p:nvPr>
            <p:ph idx="1"/>
          </p:nvPr>
        </p:nvSpPr>
        <p:spPr/>
        <p:txBody>
          <a:bodyPr/>
          <a:lstStyle/>
          <a:p>
            <a:r>
              <a:rPr lang="en-GB" b="1" i="0">
                <a:solidFill>
                  <a:srgbClr val="000000"/>
                </a:solidFill>
                <a:effectLst/>
                <a:latin typeface="Open Sans"/>
              </a:rPr>
              <a:t>Vowels</a:t>
            </a:r>
          </a:p>
          <a:p>
            <a:r>
              <a:rPr lang="en-GB" b="0" i="0">
                <a:solidFill>
                  <a:srgbClr val="000000"/>
                </a:solidFill>
                <a:effectLst/>
                <a:latin typeface="Open Sans"/>
              </a:rPr>
              <a:t>English language has a total of twenty-six letters. It is our job as educators to teach our young students these twenty-six letters. Only five of our letters are </a:t>
            </a:r>
            <a:r>
              <a:rPr lang="en-GB" b="1" i="0">
                <a:solidFill>
                  <a:srgbClr val="000000"/>
                </a:solidFill>
                <a:effectLst/>
                <a:latin typeface="Open Sans"/>
              </a:rPr>
              <a:t>vowels</a:t>
            </a:r>
            <a:r>
              <a:rPr lang="en-GB" b="0" i="0">
                <a:solidFill>
                  <a:srgbClr val="000000"/>
                </a:solidFill>
                <a:effectLst/>
                <a:latin typeface="Open Sans"/>
              </a:rPr>
              <a:t>, which are the letters a, e, i, o, and u. Vowels are a very important part of our language because, without them, we wouldn't be able to speak smoothly. Our spoken language would be very choppy. For instance, try saying 'ct'. It sounds rough doesn't it? It's rather hard to pronounce too. Now, add in a vowel and try again: 'cat'. Isn't that much easier? It's a much smoother sound and you can easily say it. Teaching these five vowels is crucial to helping your students to read with confidence</a:t>
            </a:r>
          </a:p>
        </p:txBody>
      </p:sp>
    </p:spTree>
    <p:extLst>
      <p:ext uri="{BB962C8B-B14F-4D97-AF65-F5344CB8AC3E}">
        <p14:creationId xmlns:p14="http://schemas.microsoft.com/office/powerpoint/2010/main" val="1689093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B21A4-E027-264A-B7FD-5CE559AE9F7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F2EE566-8339-6447-8073-EEA19CEB89D5}"/>
              </a:ext>
            </a:extLst>
          </p:cNvPr>
          <p:cNvSpPr>
            <a:spLocks noGrp="1"/>
          </p:cNvSpPr>
          <p:nvPr>
            <p:ph idx="1"/>
          </p:nvPr>
        </p:nvSpPr>
        <p:spPr/>
        <p:txBody>
          <a:bodyPr/>
          <a:lstStyle/>
          <a:p>
            <a:r>
              <a:rPr lang="en-GB" b="1" i="0">
                <a:solidFill>
                  <a:srgbClr val="000000"/>
                </a:solidFill>
                <a:effectLst/>
                <a:latin typeface="Open Sans"/>
              </a:rPr>
              <a:t>Consonants</a:t>
            </a:r>
          </a:p>
          <a:p>
            <a:r>
              <a:rPr lang="en-GB" b="0" i="0">
                <a:solidFill>
                  <a:srgbClr val="000000"/>
                </a:solidFill>
                <a:effectLst/>
                <a:latin typeface="Open Sans"/>
              </a:rPr>
              <a:t>The bulk of our letters are called consonants. We define </a:t>
            </a:r>
            <a:r>
              <a:rPr lang="en-GB" b="1" i="0">
                <a:solidFill>
                  <a:srgbClr val="000000"/>
                </a:solidFill>
                <a:effectLst/>
                <a:latin typeface="Open Sans"/>
              </a:rPr>
              <a:t>consonants</a:t>
            </a:r>
            <a:r>
              <a:rPr lang="en-GB" b="0" i="0">
                <a:solidFill>
                  <a:srgbClr val="000000"/>
                </a:solidFill>
                <a:effectLst/>
                <a:latin typeface="Open Sans"/>
              </a:rPr>
              <a:t> as all the letters that are not vowels. These include the letters b, c, d, f, g, h, j, k, l, m, n, p, q, r, s, t, v, w, x, y, and z. These are the letters that combine with our vowels to make the words we read and speak every day. Our consonants also alter the sounds of our vowels, depending on the word. For example, the words 'car' and 'cat' have a different 'a' sound. The consonants surrounding the vowel, 'a', have changed the sound.</a:t>
            </a:r>
          </a:p>
        </p:txBody>
      </p:sp>
    </p:spTree>
    <p:extLst>
      <p:ext uri="{BB962C8B-B14F-4D97-AF65-F5344CB8AC3E}">
        <p14:creationId xmlns:p14="http://schemas.microsoft.com/office/powerpoint/2010/main" val="2991066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8D3FC-64A3-074A-8C90-C5EB37C6D63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A8E50B5-040C-E540-9FF5-EBBC3832C31D}"/>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BEBB934D-7678-E048-A28A-9C2D80CC917A}"/>
              </a:ext>
            </a:extLst>
          </p:cNvPr>
          <p:cNvSpPr txBox="1"/>
          <p:nvPr/>
        </p:nvSpPr>
        <p:spPr>
          <a:xfrm>
            <a:off x="3046512" y="1028343"/>
            <a:ext cx="6098976" cy="4801314"/>
          </a:xfrm>
          <a:prstGeom prst="rect">
            <a:avLst/>
          </a:prstGeom>
          <a:noFill/>
        </p:spPr>
        <p:txBody>
          <a:bodyPr wrap="square">
            <a:spAutoFit/>
          </a:bodyPr>
          <a:lstStyle/>
          <a:p>
            <a:pPr algn="ctr" fontAlgn="base"/>
            <a:br>
              <a:rPr lang="en-GB" b="0" i="0">
                <a:solidFill>
                  <a:srgbClr val="3A3A3A"/>
                </a:solidFill>
                <a:effectLst/>
                <a:latin typeface="-apple-system"/>
              </a:rPr>
            </a:br>
            <a:endParaRPr lang="en-GB" b="0" i="0">
              <a:solidFill>
                <a:srgbClr val="3A3A3A"/>
              </a:solidFill>
              <a:effectLst/>
              <a:latin typeface="-apple-system"/>
            </a:endParaRPr>
          </a:p>
          <a:p>
            <a:pPr algn="l" fontAlgn="base"/>
            <a:r>
              <a:rPr lang="en-GB" b="1" i="0">
                <a:solidFill>
                  <a:srgbClr val="011C59"/>
                </a:solidFill>
                <a:effectLst/>
                <a:latin typeface="-apple-system"/>
              </a:rPr>
              <a:t>Syllable</a:t>
            </a:r>
          </a:p>
          <a:p>
            <a:pPr algn="l" fontAlgn="base"/>
            <a:r>
              <a:rPr lang="en-GB" b="0" i="0">
                <a:solidFill>
                  <a:srgbClr val="3A3A3A"/>
                </a:solidFill>
                <a:effectLst/>
                <a:latin typeface="-apple-system"/>
              </a:rPr>
              <a:t>Syllable is another important concept of English pronunciation. Syllables are the building blocks of a word. Unless we understand syllables, we will continue to make mistakes in pronunciation. To know about a syllable in detail, </a:t>
            </a:r>
            <a:br>
              <a:rPr lang="en-GB" b="0" i="0">
                <a:solidFill>
                  <a:srgbClr val="3A3A3A"/>
                </a:solidFill>
                <a:effectLst/>
                <a:latin typeface="-apple-system"/>
              </a:rPr>
            </a:br>
            <a:r>
              <a:rPr lang="en-GB" b="0" i="0">
                <a:solidFill>
                  <a:srgbClr val="3A3A3A"/>
                </a:solidFill>
                <a:effectLst/>
                <a:latin typeface="-apple-system"/>
              </a:rPr>
              <a:t>Understanding syllables helps a lot with pronunciation. They improve reading and speaking skills also. When we say a word, the sounds we create naturally divide the word into small parts. We call these parts “syllables.” The process of breaking a word into small parts is called </a:t>
            </a:r>
            <a:r>
              <a:rPr lang="en-GB" b="1" i="1" u="none" strike="noStrike">
                <a:solidFill>
                  <a:srgbClr val="0F02FC"/>
                </a:solidFill>
                <a:effectLst/>
                <a:latin typeface="-apple-system"/>
                <a:hlinkClick r:id="rId2"/>
              </a:rPr>
              <a:t>syllabification</a:t>
            </a:r>
            <a:r>
              <a:rPr lang="en-GB" b="0" i="0">
                <a:solidFill>
                  <a:srgbClr val="3A3A3A"/>
                </a:solidFill>
                <a:effectLst/>
                <a:latin typeface="-apple-system"/>
              </a:rPr>
              <a:t>.</a:t>
            </a:r>
          </a:p>
          <a:p>
            <a:pPr algn="l" fontAlgn="base"/>
            <a:r>
              <a:rPr lang="en-GB" b="0" i="0">
                <a:solidFill>
                  <a:srgbClr val="3A3A3A"/>
                </a:solidFill>
                <a:effectLst/>
                <a:latin typeface="-apple-system"/>
              </a:rPr>
              <a:t>For Example</a:t>
            </a:r>
          </a:p>
          <a:p>
            <a:pPr algn="l" fontAlgn="base"/>
            <a:r>
              <a:rPr lang="en-GB" b="0" i="0">
                <a:solidFill>
                  <a:srgbClr val="3A3A3A"/>
                </a:solidFill>
                <a:effectLst/>
                <a:latin typeface="-apple-system"/>
              </a:rPr>
              <a:t>•</a:t>
            </a:r>
            <a:r>
              <a:rPr lang="en-GB" b="1" i="0">
                <a:solidFill>
                  <a:srgbClr val="3A3A3A"/>
                </a:solidFill>
                <a:effectLst/>
                <a:latin typeface="-apple-system"/>
              </a:rPr>
              <a:t>Reflect /rɪ/ˈflekt/</a:t>
            </a:r>
            <a:r>
              <a:rPr lang="en-GB" b="0" i="0">
                <a:solidFill>
                  <a:srgbClr val="3A3A3A"/>
                </a:solidFill>
                <a:effectLst/>
                <a:latin typeface="-apple-system"/>
              </a:rPr>
              <a:t> has two syllables.</a:t>
            </a:r>
          </a:p>
          <a:p>
            <a:pPr algn="l" fontAlgn="base"/>
            <a:r>
              <a:rPr lang="en-GB" b="0" i="0">
                <a:solidFill>
                  <a:srgbClr val="3A3A3A"/>
                </a:solidFill>
                <a:effectLst/>
                <a:latin typeface="-apple-system"/>
              </a:rPr>
              <a:t>•</a:t>
            </a:r>
            <a:r>
              <a:rPr lang="en-GB" b="1" i="0">
                <a:solidFill>
                  <a:srgbClr val="3A3A3A"/>
                </a:solidFill>
                <a:effectLst/>
                <a:latin typeface="-apple-system"/>
              </a:rPr>
              <a:t>photography</a:t>
            </a:r>
            <a:r>
              <a:rPr lang="en-GB" b="0" i="0">
                <a:solidFill>
                  <a:srgbClr val="3A3A3A"/>
                </a:solidFill>
                <a:effectLst/>
                <a:latin typeface="-apple-system"/>
              </a:rPr>
              <a:t>  /</a:t>
            </a:r>
            <a:r>
              <a:rPr lang="en-GB" b="1" i="0">
                <a:solidFill>
                  <a:srgbClr val="3A3A3A"/>
                </a:solidFill>
                <a:effectLst/>
                <a:latin typeface="-apple-system"/>
              </a:rPr>
              <a:t>fə/ˈtɒ/ɡrə/fi</a:t>
            </a:r>
            <a:r>
              <a:rPr lang="en-GB" b="0" i="0">
                <a:solidFill>
                  <a:srgbClr val="3A3A3A"/>
                </a:solidFill>
                <a:effectLst/>
                <a:latin typeface="-apple-system"/>
              </a:rPr>
              <a:t>/ has four syllables.</a:t>
            </a:r>
          </a:p>
          <a:p>
            <a:pPr algn="l" fontAlgn="base"/>
            <a:r>
              <a:rPr lang="en-GB" b="0" i="0">
                <a:solidFill>
                  <a:srgbClr val="3A3A3A"/>
                </a:solidFill>
                <a:effectLst/>
                <a:latin typeface="-apple-system"/>
              </a:rPr>
              <a:t>•</a:t>
            </a:r>
            <a:r>
              <a:rPr lang="en-GB" b="1" i="0">
                <a:solidFill>
                  <a:srgbClr val="3A3A3A"/>
                </a:solidFill>
                <a:effectLst/>
                <a:latin typeface="-apple-system"/>
              </a:rPr>
              <a:t>Bag /bæɡ/</a:t>
            </a:r>
            <a:r>
              <a:rPr lang="en-GB" b="0" i="0">
                <a:solidFill>
                  <a:srgbClr val="3A3A3A"/>
                </a:solidFill>
                <a:effectLst/>
                <a:latin typeface="-apple-system"/>
              </a:rPr>
              <a:t> has only one syllable and it forms the whole word.</a:t>
            </a:r>
          </a:p>
          <a:p>
            <a:pPr algn="l" fontAlgn="base"/>
            <a:r>
              <a:rPr lang="en-GB" b="0" i="0">
                <a:solidFill>
                  <a:srgbClr val="3A3A3A"/>
                </a:solidFill>
                <a:effectLst/>
                <a:latin typeface="-apple-system"/>
              </a:rPr>
              <a:t>•</a:t>
            </a:r>
            <a:r>
              <a:rPr lang="en-GB" b="1" i="0">
                <a:solidFill>
                  <a:srgbClr val="3A3A3A"/>
                </a:solidFill>
                <a:effectLst/>
                <a:latin typeface="-apple-system"/>
              </a:rPr>
              <a:t>I </a:t>
            </a:r>
            <a:r>
              <a:rPr lang="en-GB" b="0" i="0">
                <a:solidFill>
                  <a:srgbClr val="3A3A3A"/>
                </a:solidFill>
                <a:effectLst/>
                <a:latin typeface="-apple-system"/>
              </a:rPr>
              <a:t>/</a:t>
            </a:r>
            <a:r>
              <a:rPr lang="en-GB" b="1" i="0">
                <a:solidFill>
                  <a:srgbClr val="3A3A3A"/>
                </a:solidFill>
                <a:effectLst/>
                <a:latin typeface="-apple-system"/>
              </a:rPr>
              <a:t>aɪ</a:t>
            </a:r>
            <a:r>
              <a:rPr lang="en-GB" b="0" i="0">
                <a:solidFill>
                  <a:srgbClr val="3A3A3A"/>
                </a:solidFill>
                <a:effectLst/>
                <a:latin typeface="-apple-system"/>
              </a:rPr>
              <a:t>/ has only one syllable and it forms the whole word.</a:t>
            </a:r>
          </a:p>
        </p:txBody>
      </p:sp>
    </p:spTree>
    <p:extLst>
      <p:ext uri="{BB962C8B-B14F-4D97-AF65-F5344CB8AC3E}">
        <p14:creationId xmlns:p14="http://schemas.microsoft.com/office/powerpoint/2010/main" val="3552727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36F1D-5392-B642-B5FA-E6FF400712B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83C572B-5330-B546-B110-5637DF378CF4}"/>
              </a:ext>
            </a:extLst>
          </p:cNvPr>
          <p:cNvSpPr>
            <a:spLocks noGrp="1"/>
          </p:cNvSpPr>
          <p:nvPr>
            <p:ph idx="1"/>
          </p:nvPr>
        </p:nvSpPr>
        <p:spPr/>
        <p:txBody>
          <a:bodyPr/>
          <a:lstStyle/>
          <a:p>
            <a:endParaRPr lang="en-GB"/>
          </a:p>
          <a:p>
            <a:endParaRPr lang="en-GB"/>
          </a:p>
          <a:p>
            <a:endParaRPr lang="en-GB"/>
          </a:p>
          <a:p>
            <a:pPr marL="0" indent="0">
              <a:buNone/>
            </a:pPr>
            <a:r>
              <a:rPr lang="en-GB" sz="4400"/>
              <a:t>                 Thank You </a:t>
            </a:r>
          </a:p>
          <a:p>
            <a:pPr marL="0" indent="0">
              <a:buNone/>
            </a:pPr>
            <a:endParaRPr lang="en-US" sz="4000"/>
          </a:p>
        </p:txBody>
      </p:sp>
    </p:spTree>
    <p:extLst>
      <p:ext uri="{BB962C8B-B14F-4D97-AF65-F5344CB8AC3E}">
        <p14:creationId xmlns:p14="http://schemas.microsoft.com/office/powerpoint/2010/main" val="3014409494"/>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Slides>
  <Notes>0</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Parcel</vt:lpstr>
      <vt:lpstr>V8wel and Consonants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V8wel and Consonants </dc:title>
  <dc:creator>Unknown User</dc:creator>
  <cp:lastModifiedBy>Unknown User</cp:lastModifiedBy>
  <cp:revision>2</cp:revision>
  <dcterms:created xsi:type="dcterms:W3CDTF">2022-07-25T17:03:27Z</dcterms:created>
  <dcterms:modified xsi:type="dcterms:W3CDTF">2022-07-25T17:14:28Z</dcterms:modified>
</cp:coreProperties>
</file>